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4.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99FF"/>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3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3.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lo stile del titolo</a:t>
            </a:r>
            <a:endParaRPr lang="it-IT"/>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it-IT"/>
          </a:p>
        </p:txBody>
      </p:sp>
      <p:sp>
        <p:nvSpPr>
          <p:cNvPr id="4" name="Segnaposto data 3"/>
          <p:cNvSpPr>
            <a:spLocks noGrp="1"/>
          </p:cNvSpPr>
          <p:nvPr>
            <p:ph type="dt" sz="half" idx="10"/>
          </p:nvPr>
        </p:nvSpPr>
        <p:spPr/>
        <p:txBody>
          <a:bodyPr/>
          <a:lstStyle/>
          <a:p>
            <a:fld id="{8CFD333C-C3AA-4796-8C95-2990305CFA5E}" type="datetimeFigureOut">
              <a:rPr lang="it-IT" smtClean="0"/>
              <a:t>01/04/2025</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2518136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8CFD333C-C3AA-4796-8C95-2990305CFA5E}" type="datetimeFigureOut">
              <a:rPr lang="it-IT" smtClean="0"/>
              <a:t>01/04/2025</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706751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8CFD333C-C3AA-4796-8C95-2990305CFA5E}" type="datetimeFigureOut">
              <a:rPr lang="it-IT" smtClean="0"/>
              <a:t>01/04/2025</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72896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8CFD333C-C3AA-4796-8C95-2990305CFA5E}" type="datetimeFigureOut">
              <a:rPr lang="it-IT" smtClean="0"/>
              <a:t>01/04/2025</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3567269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lo stile del titolo</a:t>
            </a:r>
            <a:endParaRPr lang="it-IT"/>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Modifica gli stili del testo dello schema</a:t>
            </a:r>
          </a:p>
        </p:txBody>
      </p:sp>
      <p:sp>
        <p:nvSpPr>
          <p:cNvPr id="4" name="Segnaposto data 3"/>
          <p:cNvSpPr>
            <a:spLocks noGrp="1"/>
          </p:cNvSpPr>
          <p:nvPr>
            <p:ph type="dt" sz="half" idx="10"/>
          </p:nvPr>
        </p:nvSpPr>
        <p:spPr/>
        <p:txBody>
          <a:bodyPr/>
          <a:lstStyle/>
          <a:p>
            <a:fld id="{8CFD333C-C3AA-4796-8C95-2990305CFA5E}" type="datetimeFigureOut">
              <a:rPr lang="it-IT" smtClean="0"/>
              <a:t>01/04/2025</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708681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838200" y="1825625"/>
            <a:ext cx="5181600" cy="4351338"/>
          </a:xfrm>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6172200" y="1825625"/>
            <a:ext cx="5181600" cy="4351338"/>
          </a:xfrm>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p:txBody>
          <a:bodyPr/>
          <a:lstStyle/>
          <a:p>
            <a:fld id="{8CFD333C-C3AA-4796-8C95-2990305CFA5E}" type="datetimeFigureOut">
              <a:rPr lang="it-IT" smtClean="0"/>
              <a:t>01/04/2025</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4088862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lo stile del titolo</a:t>
            </a:r>
            <a:endParaRPr lang="it-IT"/>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p:txBody>
          <a:bodyPr/>
          <a:lstStyle/>
          <a:p>
            <a:fld id="{8CFD333C-C3AA-4796-8C95-2990305CFA5E}" type="datetimeFigureOut">
              <a:rPr lang="it-IT" smtClean="0"/>
              <a:t>01/04/2025</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3408927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data 2"/>
          <p:cNvSpPr>
            <a:spLocks noGrp="1"/>
          </p:cNvSpPr>
          <p:nvPr>
            <p:ph type="dt" sz="half" idx="10"/>
          </p:nvPr>
        </p:nvSpPr>
        <p:spPr/>
        <p:txBody>
          <a:bodyPr/>
          <a:lstStyle/>
          <a:p>
            <a:fld id="{8CFD333C-C3AA-4796-8C95-2990305CFA5E}" type="datetimeFigureOut">
              <a:rPr lang="it-IT" smtClean="0"/>
              <a:t>01/04/2025</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32913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8CFD333C-C3AA-4796-8C95-2990305CFA5E}" type="datetimeFigureOut">
              <a:rPr lang="it-IT" smtClean="0"/>
              <a:t>01/04/2025</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2782273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Modifica gli stili del testo dello schema</a:t>
            </a:r>
          </a:p>
        </p:txBody>
      </p:sp>
      <p:sp>
        <p:nvSpPr>
          <p:cNvPr id="5" name="Segnaposto data 4"/>
          <p:cNvSpPr>
            <a:spLocks noGrp="1"/>
          </p:cNvSpPr>
          <p:nvPr>
            <p:ph type="dt" sz="half" idx="10"/>
          </p:nvPr>
        </p:nvSpPr>
        <p:spPr/>
        <p:txBody>
          <a:bodyPr/>
          <a:lstStyle/>
          <a:p>
            <a:fld id="{8CFD333C-C3AA-4796-8C95-2990305CFA5E}" type="datetimeFigureOut">
              <a:rPr lang="it-IT" smtClean="0"/>
              <a:t>01/04/2025</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4203992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Modifica gli stili del testo dello schema</a:t>
            </a:r>
          </a:p>
        </p:txBody>
      </p:sp>
      <p:sp>
        <p:nvSpPr>
          <p:cNvPr id="5" name="Segnaposto data 4"/>
          <p:cNvSpPr>
            <a:spLocks noGrp="1"/>
          </p:cNvSpPr>
          <p:nvPr>
            <p:ph type="dt" sz="half" idx="10"/>
          </p:nvPr>
        </p:nvSpPr>
        <p:spPr/>
        <p:txBody>
          <a:bodyPr/>
          <a:lstStyle/>
          <a:p>
            <a:fld id="{8CFD333C-C3AA-4796-8C95-2990305CFA5E}" type="datetimeFigureOut">
              <a:rPr lang="it-IT" smtClean="0"/>
              <a:t>01/04/2025</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1CD15CB5-3928-4190-87CA-4D941D6B6995}" type="slidenum">
              <a:rPr lang="it-IT" smtClean="0"/>
              <a:t>‹N›</a:t>
            </a:fld>
            <a:endParaRPr lang="it-IT"/>
          </a:p>
        </p:txBody>
      </p:sp>
    </p:spTree>
    <p:extLst>
      <p:ext uri="{BB962C8B-B14F-4D97-AF65-F5344CB8AC3E}">
        <p14:creationId xmlns:p14="http://schemas.microsoft.com/office/powerpoint/2010/main" val="3525471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99FF"/>
            </a:gs>
            <a:gs pos="74000">
              <a:srgbClr val="FF99FF"/>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lo stile del titolo</a:t>
            </a:r>
            <a:endParaRPr lang="it-IT"/>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FD333C-C3AA-4796-8C95-2990305CFA5E}" type="datetimeFigureOut">
              <a:rPr lang="it-IT" smtClean="0"/>
              <a:t>01/04/2025</a:t>
            </a:fld>
            <a:endParaRPr lang="it-IT"/>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D15CB5-3928-4190-87CA-4D941D6B6995}" type="slidenum">
              <a:rPr lang="it-IT" smtClean="0"/>
              <a:t>‹N›</a:t>
            </a:fld>
            <a:endParaRPr lang="it-IT"/>
          </a:p>
        </p:txBody>
      </p:sp>
    </p:spTree>
    <p:extLst>
      <p:ext uri="{BB962C8B-B14F-4D97-AF65-F5344CB8AC3E}">
        <p14:creationId xmlns:p14="http://schemas.microsoft.com/office/powerpoint/2010/main" val="856455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248194" y="1122363"/>
            <a:ext cx="11943805" cy="2387600"/>
          </a:xfrm>
        </p:spPr>
        <p:txBody>
          <a:bodyPr>
            <a:normAutofit fontScale="90000"/>
          </a:bodyPr>
          <a:lstStyle/>
          <a:p>
            <a:r>
              <a:rPr lang="en-US"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Tips on how to write a </a:t>
            </a:r>
            <a:r>
              <a:rPr lang="en-US" b="1" i="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Business Email </a:t>
            </a:r>
            <a:r>
              <a:rPr lang="en-US"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in English and </a:t>
            </a:r>
            <a:r>
              <a:rPr lang="en-US" b="1" i="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Telephone Phrases </a:t>
            </a:r>
            <a:endParaRPr lang="it-IT" b="1" i="1" dirty="0">
              <a:solidFill>
                <a:srgbClr val="0000FF"/>
              </a:solidFill>
              <a:latin typeface="Verdana" panose="020B0604030504040204" pitchFamily="34" charset="0"/>
              <a:ea typeface="Verdana" panose="020B0604030504040204" pitchFamily="34" charset="0"/>
              <a:cs typeface="Verdana" panose="020B0604030504040204" pitchFamily="34" charset="0"/>
            </a:endParaRPr>
          </a:p>
        </p:txBody>
      </p:sp>
      <p:sp>
        <p:nvSpPr>
          <p:cNvPr id="3" name="Sottotitolo 2"/>
          <p:cNvSpPr>
            <a:spLocks noGrp="1"/>
          </p:cNvSpPr>
          <p:nvPr>
            <p:ph type="subTitle" idx="1"/>
          </p:nvPr>
        </p:nvSpPr>
        <p:spPr/>
        <p:txBody>
          <a:bodyPr>
            <a:normAutofit/>
          </a:bodyPr>
          <a:lstStyle/>
          <a:p>
            <a:r>
              <a:rPr lang="it-IT" sz="4000" b="1" dirty="0" smtClean="0">
                <a:solidFill>
                  <a:srgbClr val="FF0000"/>
                </a:solidFill>
              </a:rPr>
              <a:t>Prof.ssa Giuliana Cacciola</a:t>
            </a:r>
          </a:p>
          <a:p>
            <a:r>
              <a:rPr lang="it-IT" sz="4000" b="1" dirty="0" smtClean="0">
                <a:solidFill>
                  <a:srgbClr val="FF0000"/>
                </a:solidFill>
              </a:rPr>
              <a:t>INGLESE</a:t>
            </a:r>
            <a:endParaRPr lang="it-IT" sz="4000" b="1" dirty="0">
              <a:solidFill>
                <a:srgbClr val="FF0000"/>
              </a:solidFill>
            </a:endParaRPr>
          </a:p>
        </p:txBody>
      </p:sp>
    </p:spTree>
    <p:extLst>
      <p:ext uri="{BB962C8B-B14F-4D97-AF65-F5344CB8AC3E}">
        <p14:creationId xmlns:p14="http://schemas.microsoft.com/office/powerpoint/2010/main" val="651271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0" y="112079"/>
            <a:ext cx="12192000" cy="6085640"/>
          </a:xfrm>
          <a:prstGeom prst="rect">
            <a:avLst/>
          </a:prstGeom>
        </p:spPr>
        <p:txBody>
          <a:bodyPr wrap="square">
            <a:spAutoFit/>
          </a:bodyPr>
          <a:lstStyle/>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7. </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Don’t </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Avoid the </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Negative</a:t>
            </a:r>
          </a:p>
          <a:p>
            <a:pPr>
              <a:lnSpc>
                <a:spcPct val="107000"/>
              </a:lnSpc>
              <a:spcAft>
                <a:spcPts val="0"/>
              </a:spcAft>
            </a:pP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Delivering bad news is never easy! But it’s something you have to do sometimes, when working in </a:t>
            </a:r>
            <a:r>
              <a:rPr lang="en-US" sz="2800" b="1">
                <a:solidFill>
                  <a:srgbClr val="0000FF"/>
                </a:solidFill>
                <a:latin typeface="Verdana" panose="020B0604030504040204" pitchFamily="34" charset="0"/>
                <a:ea typeface="Verdana" panose="020B0604030504040204" pitchFamily="34" charset="0"/>
                <a:cs typeface="Verdana" panose="020B0604030504040204" pitchFamily="34" charset="0"/>
              </a:rPr>
              <a:t>a </a:t>
            </a:r>
            <a:r>
              <a:rPr lang="en-US" sz="2800" b="1" smtClean="0">
                <a:solidFill>
                  <a:srgbClr val="0000FF"/>
                </a:solidFill>
                <a:latin typeface="Verdana" panose="020B0604030504040204" pitchFamily="34" charset="0"/>
                <a:ea typeface="Verdana" panose="020B0604030504040204" pitchFamily="34" charset="0"/>
                <a:cs typeface="Verdana" panose="020B0604030504040204" pitchFamily="34" charset="0"/>
              </a:rPr>
              <a:t>business environment</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 A </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good way to do it is to provide a reader with neutral or positive information first. Only then move to the negative part, explaining what caused it and why it’s important. The final part of the message should provide a potential solution to the problem or an optimistic note</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a:t>
            </a: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Your goal here is not to hide or minimize the scope of the problem, but to leave the reader with the impression that you care or you are taking action to fix it.</a:t>
            </a:r>
            <a:b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br>
            <a:endParaRPr lang="it-IT" sz="28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20793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2"/>
          <p:cNvSpPr/>
          <p:nvPr/>
        </p:nvSpPr>
        <p:spPr>
          <a:xfrm>
            <a:off x="263471" y="873224"/>
            <a:ext cx="11928529" cy="4307846"/>
          </a:xfrm>
          <a:prstGeom prst="rect">
            <a:avLst/>
          </a:prstGeom>
        </p:spPr>
        <p:txBody>
          <a:bodyPr wrap="square">
            <a:spAutoFit/>
          </a:bodyPr>
          <a:lstStyle/>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8. The Last </a:t>
            </a:r>
            <a:r>
              <a:rPr lang="en-US" sz="32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Vow</a:t>
            </a:r>
          </a:p>
          <a:p>
            <a:pPr>
              <a:lnSpc>
                <a:spcPct val="107000"/>
              </a:lnSpc>
              <a:spcAft>
                <a:spcPts val="0"/>
              </a:spcAft>
            </a:pPr>
            <a:endParaRPr lang="it-IT" sz="32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Before ending your email, thank the recipient one more time by saying “</a:t>
            </a:r>
            <a:r>
              <a:rPr lang="en-US" sz="3200" b="1" i="1" dirty="0">
                <a:solidFill>
                  <a:srgbClr val="0000FF"/>
                </a:solidFill>
                <a:latin typeface="Verdana" panose="020B0604030504040204" pitchFamily="34" charset="0"/>
                <a:ea typeface="Verdana" panose="020B0604030504040204" pitchFamily="34" charset="0"/>
                <a:cs typeface="Verdana" panose="020B0604030504040204" pitchFamily="34" charset="0"/>
              </a:rPr>
              <a:t>Thank you for your consideration</a:t>
            </a: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 It is also very common to add “</a:t>
            </a:r>
            <a:r>
              <a:rPr lang="en-US" sz="3200" b="1" i="1" dirty="0">
                <a:solidFill>
                  <a:srgbClr val="0000FF"/>
                </a:solidFill>
                <a:latin typeface="Verdana" panose="020B0604030504040204" pitchFamily="34" charset="0"/>
                <a:ea typeface="Verdana" panose="020B0604030504040204" pitchFamily="34" charset="0"/>
                <a:cs typeface="Verdana" panose="020B0604030504040204" pitchFamily="34" charset="0"/>
              </a:rPr>
              <a:t>should you have any questions, please do not hesitate contact me</a:t>
            </a: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 or “</a:t>
            </a:r>
            <a:r>
              <a:rPr lang="en-US" sz="3200" b="1" i="1" dirty="0">
                <a:solidFill>
                  <a:srgbClr val="0000FF"/>
                </a:solidFill>
                <a:latin typeface="Verdana" panose="020B0604030504040204" pitchFamily="34" charset="0"/>
                <a:ea typeface="Verdana" panose="020B0604030504040204" pitchFamily="34" charset="0"/>
                <a:cs typeface="Verdana" panose="020B0604030504040204" pitchFamily="34" charset="0"/>
              </a:rPr>
              <a:t>I look forward to hearing from you</a:t>
            </a: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a:t>
            </a:r>
            <a:endParaRPr lang="it-IT" sz="32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12760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0" y="515982"/>
            <a:ext cx="12191999" cy="5583836"/>
          </a:xfrm>
          <a:prstGeom prst="rect">
            <a:avLst/>
          </a:prstGeom>
        </p:spPr>
        <p:txBody>
          <a:bodyPr wrap="square">
            <a:spAutoFit/>
          </a:bodyPr>
          <a:lstStyle/>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9. Write a Closing to Your </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Email</a:t>
            </a:r>
          </a:p>
          <a:p>
            <a:pPr>
              <a:lnSpc>
                <a:spcPct val="107000"/>
              </a:lnSpc>
              <a:spcAft>
                <a:spcPts val="0"/>
              </a:spcAft>
            </a:pP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Okay, you are almost there, but here is another thing to do:</a:t>
            </a: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As you have already constructed your email beautifully, it requires a beautiful closing too. There are many ways to do so, and again, it depends on the formality of relationships between you and the reader.</a:t>
            </a: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Choose the most suitable phrase before typing your name.</a:t>
            </a:r>
            <a:b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800" b="1" i="1" dirty="0">
                <a:solidFill>
                  <a:srgbClr val="0000FF"/>
                </a:solidFill>
                <a:latin typeface="Verdana" panose="020B0604030504040204" pitchFamily="34" charset="0"/>
                <a:ea typeface="Verdana" panose="020B0604030504040204" pitchFamily="34" charset="0"/>
                <a:cs typeface="Verdana" panose="020B0604030504040204" pitchFamily="34" charset="0"/>
              </a:rPr>
              <a:t>– Yours sincerely,</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 (when you know the name of the recipient, Formal)</a:t>
            </a:r>
            <a:b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800" b="1" i="1" dirty="0">
                <a:solidFill>
                  <a:srgbClr val="0000FF"/>
                </a:solidFill>
                <a:latin typeface="Verdana" panose="020B0604030504040204" pitchFamily="34" charset="0"/>
                <a:ea typeface="Verdana" panose="020B0604030504040204" pitchFamily="34" charset="0"/>
                <a:cs typeface="Verdana" panose="020B0604030504040204" pitchFamily="34" charset="0"/>
              </a:rPr>
              <a:t>– Best regards, or Kind regards</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 (Formal, Most common)</a:t>
            </a:r>
            <a:b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a:t>
            </a:r>
            <a:r>
              <a:rPr lang="en-US" sz="2800" b="1" i="1" dirty="0">
                <a:solidFill>
                  <a:srgbClr val="0000FF"/>
                </a:solidFill>
                <a:latin typeface="Verdana" panose="020B0604030504040204" pitchFamily="34" charset="0"/>
                <a:ea typeface="Verdana" panose="020B0604030504040204" pitchFamily="34" charset="0"/>
                <a:cs typeface="Verdana" panose="020B0604030504040204" pitchFamily="34" charset="0"/>
              </a:rPr>
              <a:t> Take care, Thank you, or Have a nice day</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 (Less Formal)</a:t>
            </a:r>
            <a:endParaRPr lang="it-IT" sz="28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67119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216976" y="685348"/>
            <a:ext cx="11975024" cy="5361724"/>
          </a:xfrm>
          <a:prstGeom prst="rect">
            <a:avLst/>
          </a:prstGeom>
        </p:spPr>
        <p:txBody>
          <a:bodyPr wrap="square">
            <a:spAutoFit/>
          </a:bodyPr>
          <a:lstStyle/>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10. Proofread Your </a:t>
            </a:r>
            <a:r>
              <a:rPr lang="en-US" sz="32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Email</a:t>
            </a:r>
          </a:p>
          <a:p>
            <a:pPr>
              <a:lnSpc>
                <a:spcPct val="107000"/>
              </a:lnSpc>
              <a:spcAft>
                <a:spcPts val="0"/>
              </a:spcAft>
            </a:pPr>
            <a:endParaRPr lang="it-IT" sz="32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Wait! Don’t send it yet! It is very important to reread your email carefully before hitting the send button. Check if there are any typos, grammatical or punctuation errors, or inappropriate word usage.</a:t>
            </a:r>
            <a:endParaRPr lang="it-IT" sz="32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It’s always good to ask someone else to proofread it for you. Remember that you cannot get the email back once you send it!</a:t>
            </a:r>
            <a:endParaRPr lang="it-IT" sz="32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75441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en-US" dirty="0" smtClean="0">
                <a:solidFill>
                  <a:srgbClr val="0000FF"/>
                </a:solidFill>
                <a:latin typeface="Verdana" panose="020B0604030504040204" pitchFamily="34" charset="0"/>
                <a:ea typeface="Verdana" panose="020B0604030504040204" pitchFamily="34" charset="0"/>
                <a:cs typeface="Verdana" panose="020B0604030504040204" pitchFamily="34" charset="0"/>
              </a:rPr>
              <a:t>Must-Know </a:t>
            </a:r>
            <a:r>
              <a:rPr lang="en-US" b="1" i="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Telephone Phrases </a:t>
            </a:r>
            <a:endParaRPr lang="it-IT" b="1" i="1" dirty="0">
              <a:solidFill>
                <a:srgbClr val="0000FF"/>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3.Must-Know Telephone Phrases [Successful English on the Telephon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29735704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10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en-US"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Write better </a:t>
            </a:r>
            <a:r>
              <a:rPr lang="en-US" b="1" i="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Emails</a:t>
            </a:r>
            <a:r>
              <a:rPr lang="en-US"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 in English</a:t>
            </a:r>
            <a:endParaRPr lang="it-IT" b="1" dirty="0">
              <a:solidFill>
                <a:srgbClr val="0000FF"/>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1.Write Better Emails in English — Top 5 Tip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5837740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p:cNvSpPr/>
          <p:nvPr/>
        </p:nvSpPr>
        <p:spPr>
          <a:xfrm>
            <a:off x="387458" y="1704815"/>
            <a:ext cx="11546237" cy="1541319"/>
          </a:xfrm>
          <a:prstGeom prst="rect">
            <a:avLst/>
          </a:prstGeom>
        </p:spPr>
        <p:txBody>
          <a:bodyPr wrap="square">
            <a:spAutoFit/>
          </a:bodyPr>
          <a:lstStyle/>
          <a:p>
            <a:pPr marL="342900" lvl="0" indent="-342900" algn="ctr">
              <a:lnSpc>
                <a:spcPct val="107000"/>
              </a:lnSpc>
              <a:spcAft>
                <a:spcPts val="0"/>
              </a:spcAft>
              <a:buFont typeface="+mj-lt"/>
              <a:buAutoNum type="arabicPeriod" startAt="10"/>
            </a:pPr>
            <a:r>
              <a:rPr lang="en-US" sz="4400" b="1" kern="1800" dirty="0" smtClean="0">
                <a:solidFill>
                  <a:srgbClr val="0000FF"/>
                </a:solidFill>
                <a:effectLst/>
                <a:latin typeface="Verdana" panose="020B0604030504040204" pitchFamily="34" charset="0"/>
                <a:ea typeface="Times New Roman" panose="02020603050405020304" pitchFamily="18" charset="0"/>
                <a:cs typeface="Arial" panose="020B0604020202020204" pitchFamily="34" charset="0"/>
              </a:rPr>
              <a:t>Tips on how to write a    </a:t>
            </a:r>
            <a:r>
              <a:rPr lang="en-US" sz="4400" b="1" i="1" kern="1800" dirty="0" smtClean="0">
                <a:solidFill>
                  <a:srgbClr val="0000FF"/>
                </a:solidFill>
                <a:effectLst/>
                <a:latin typeface="Verdana" panose="020B0604030504040204" pitchFamily="34" charset="0"/>
                <a:ea typeface="Times New Roman" panose="02020603050405020304" pitchFamily="18" charset="0"/>
                <a:cs typeface="Arial" panose="020B0604020202020204" pitchFamily="34" charset="0"/>
              </a:rPr>
              <a:t>Business Email</a:t>
            </a:r>
            <a:r>
              <a:rPr lang="en-US" sz="4400" b="1" kern="1800" dirty="0" smtClean="0">
                <a:solidFill>
                  <a:srgbClr val="0000FF"/>
                </a:solidFill>
                <a:effectLst/>
                <a:latin typeface="Verdana" panose="020B0604030504040204" pitchFamily="34" charset="0"/>
                <a:ea typeface="Times New Roman" panose="02020603050405020304" pitchFamily="18" charset="0"/>
                <a:cs typeface="Arial" panose="020B0604020202020204" pitchFamily="34" charset="0"/>
              </a:rPr>
              <a:t> in English</a:t>
            </a:r>
            <a:endParaRPr lang="it-IT" sz="4400"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19019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2"/>
          <p:cNvSpPr/>
          <p:nvPr/>
        </p:nvSpPr>
        <p:spPr>
          <a:xfrm>
            <a:off x="1115878" y="835326"/>
            <a:ext cx="10244380" cy="4788170"/>
          </a:xfrm>
          <a:prstGeom prst="rect">
            <a:avLst/>
          </a:prstGeom>
        </p:spPr>
        <p:txBody>
          <a:bodyPr wrap="square">
            <a:spAutoFit/>
          </a:bodyPr>
          <a:lstStyle/>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1</a:t>
            </a:r>
            <a:r>
              <a:rPr lang="en-US" sz="32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 Subject </a:t>
            </a: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Line Says a Lot</a:t>
            </a:r>
            <a:endParaRPr lang="it-IT" sz="3200" b="1" dirty="0">
              <a:solidFill>
                <a:srgbClr val="0000FF"/>
              </a:solidFill>
              <a:latin typeface="Verdana" panose="020B0604030504040204" pitchFamily="34" charset="0"/>
              <a:ea typeface="Verdana" panose="020B0604030504040204" pitchFamily="34" charset="0"/>
              <a:cs typeface="Verdana" panose="020B0604030504040204" pitchFamily="34" charset="0"/>
            </a:endParaRPr>
          </a:p>
          <a:p>
            <a:pPr marL="457200">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 </a:t>
            </a:r>
            <a:endParaRPr lang="it-IT" sz="3200" b="1" dirty="0">
              <a:solidFill>
                <a:srgbClr val="0000FF"/>
              </a:solidFill>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No doubt, a subject line is the first thing a recipient reads. The decision of whether or not to open an email depends highly on how the subject line looks. Make sure the subject line is simple, specific, but catchy. Use key words that briefly summarize the content of your message.</a:t>
            </a:r>
            <a:endParaRPr lang="it-IT" sz="3200" b="1" dirty="0">
              <a:solidFill>
                <a:srgbClr val="0000FF"/>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55282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697423" y="407495"/>
            <a:ext cx="10941803" cy="6019918"/>
          </a:xfrm>
          <a:prstGeom prst="rect">
            <a:avLst/>
          </a:prstGeom>
        </p:spPr>
        <p:txBody>
          <a:bodyPr wrap="square">
            <a:spAutoFit/>
          </a:bodyPr>
          <a:lstStyle/>
          <a:p>
            <a:pPr>
              <a:lnSpc>
                <a:spcPct val="107000"/>
              </a:lnSpc>
              <a:spcAft>
                <a:spcPts val="0"/>
              </a:spcAft>
            </a:pP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2. Start Your Email with </a:t>
            </a:r>
            <a:r>
              <a:rPr lang="en-US" sz="24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Greetings</a:t>
            </a:r>
          </a:p>
          <a:p>
            <a:pPr algn="ctr">
              <a:lnSpc>
                <a:spcPct val="107000"/>
              </a:lnSpc>
              <a:spcAft>
                <a:spcPts val="0"/>
              </a:spcAft>
            </a:pPr>
            <a:endParaRPr lang="it-IT" sz="2400" b="1"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There are many variations of greetings that you can start your email with, but the most standard ones are:</a:t>
            </a:r>
            <a:b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Dear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Firstname</a:t>
            </a: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Lastname</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Dear Mr./Ms.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Lastname</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Dear Mr./Ms.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Firstname</a:t>
            </a: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Lastname</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Dear Dr. </a:t>
            </a:r>
            <a:r>
              <a:rPr lang="en-US" sz="2400" b="1" i="1" dirty="0" err="1">
                <a:solidFill>
                  <a:srgbClr val="0000FF"/>
                </a:solidFill>
                <a:latin typeface="Verdana" panose="020B0604030504040204" pitchFamily="34" charset="0"/>
                <a:ea typeface="Verdana" panose="020B0604030504040204" pitchFamily="34" charset="0"/>
                <a:cs typeface="Verdana" panose="020B0604030504040204" pitchFamily="34" charset="0"/>
              </a:rPr>
              <a:t>Lastname</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To whom it may concern</a:t>
            </a:r>
            <a:endParaRPr lang="it-IT" sz="2400" b="1"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It is always important to have a contact name, unless a recipient is unknown ( in “</a:t>
            </a: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to whom it may concern</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case). If needed, don’t be shy to call and ask for the person’s name. Some people use informal salutations, such as “</a:t>
            </a: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Good morning</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or “</a:t>
            </a:r>
            <a:r>
              <a:rPr lang="en-US" sz="2400" b="1" i="1" dirty="0">
                <a:solidFill>
                  <a:srgbClr val="0000FF"/>
                </a:solidFill>
                <a:latin typeface="Verdana" panose="020B0604030504040204" pitchFamily="34" charset="0"/>
                <a:ea typeface="Verdana" panose="020B0604030504040204" pitchFamily="34" charset="0"/>
                <a:cs typeface="Verdana" panose="020B0604030504040204" pitchFamily="34" charset="0"/>
              </a:rPr>
              <a:t>Hi</a:t>
            </a:r>
            <a:r>
              <a:rPr lang="en-US" sz="2400" b="1" dirty="0">
                <a:solidFill>
                  <a:srgbClr val="0000FF"/>
                </a:solidFill>
                <a:latin typeface="Verdana" panose="020B0604030504040204" pitchFamily="34" charset="0"/>
                <a:ea typeface="Verdana" panose="020B0604030504040204" pitchFamily="34" charset="0"/>
                <a:cs typeface="Verdana" panose="020B0604030504040204" pitchFamily="34" charset="0"/>
              </a:rPr>
              <a:t>“. It totally depends on how formal your relationships are.</a:t>
            </a:r>
            <a:endParaRPr lang="it-IT" sz="2400" b="1"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893873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526943" y="688192"/>
            <a:ext cx="11825206" cy="4307846"/>
          </a:xfrm>
          <a:prstGeom prst="rect">
            <a:avLst/>
          </a:prstGeom>
        </p:spPr>
        <p:txBody>
          <a:bodyPr wrap="square">
            <a:spAutoFit/>
          </a:bodyPr>
          <a:lstStyle/>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3. Say Thank </a:t>
            </a:r>
            <a:r>
              <a:rPr lang="en-US" sz="32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You</a:t>
            </a:r>
          </a:p>
          <a:p>
            <a:pPr>
              <a:lnSpc>
                <a:spcPct val="107000"/>
              </a:lnSpc>
              <a:spcAft>
                <a:spcPts val="0"/>
              </a:spcAft>
            </a:pPr>
            <a:endParaRPr lang="it-IT" sz="32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If a person has replied to your email, you should thank him/her by writing “</a:t>
            </a:r>
            <a:r>
              <a:rPr lang="en-US" sz="3200" b="1" i="1" dirty="0">
                <a:solidFill>
                  <a:srgbClr val="0000FF"/>
                </a:solidFill>
                <a:latin typeface="Verdana" panose="020B0604030504040204" pitchFamily="34" charset="0"/>
                <a:ea typeface="Verdana" panose="020B0604030504040204" pitchFamily="34" charset="0"/>
                <a:cs typeface="Verdana" panose="020B0604030504040204" pitchFamily="34" charset="0"/>
              </a:rPr>
              <a:t>Thank you for your (prompt) reply</a:t>
            </a:r>
            <a: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t>“. It is important to start an email on a positive note, as it creates a good first impression of you.</a:t>
            </a:r>
            <a:br>
              <a:rPr lang="en-US" sz="3200" b="1" dirty="0">
                <a:solidFill>
                  <a:srgbClr val="0000FF"/>
                </a:solidFill>
                <a:latin typeface="Verdana" panose="020B0604030504040204" pitchFamily="34" charset="0"/>
                <a:ea typeface="Verdana" panose="020B0604030504040204" pitchFamily="34" charset="0"/>
                <a:cs typeface="Verdana" panose="020B0604030504040204" pitchFamily="34" charset="0"/>
              </a:rPr>
            </a:br>
            <a:endParaRPr lang="it-IT" sz="32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60681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402956" y="705754"/>
            <a:ext cx="11530739" cy="5163593"/>
          </a:xfrm>
          <a:prstGeom prst="rect">
            <a:avLst/>
          </a:prstGeom>
        </p:spPr>
        <p:txBody>
          <a:bodyPr wrap="square">
            <a:spAutoFit/>
          </a:bodyPr>
          <a:lstStyle/>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4. Be Clear and </a:t>
            </a:r>
            <a:r>
              <a:rPr lang="en-US" sz="28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Precise</a:t>
            </a:r>
          </a:p>
          <a:p>
            <a:pPr>
              <a:lnSpc>
                <a:spcPct val="107000"/>
              </a:lnSpc>
              <a:spcAft>
                <a:spcPts val="0"/>
              </a:spcAft>
            </a:pP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No matter how complex your email appears to be, try to define its purpose clearly at the very beginning of the email by writing “</a:t>
            </a:r>
            <a:r>
              <a:rPr lang="en-US" sz="2800" b="1" i="1" dirty="0">
                <a:solidFill>
                  <a:srgbClr val="0000FF"/>
                </a:solidFill>
                <a:latin typeface="Verdana" panose="020B0604030504040204" pitchFamily="34" charset="0"/>
                <a:ea typeface="Verdana" panose="020B0604030504040204" pitchFamily="34" charset="0"/>
                <a:cs typeface="Verdana" panose="020B0604030504040204" pitchFamily="34" charset="0"/>
              </a:rPr>
              <a:t>I am contacting you as…</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 or “</a:t>
            </a:r>
            <a:r>
              <a:rPr lang="en-US" sz="2800" b="1" i="1" dirty="0">
                <a:solidFill>
                  <a:srgbClr val="0000FF"/>
                </a:solidFill>
                <a:latin typeface="Verdana" panose="020B0604030504040204" pitchFamily="34" charset="0"/>
                <a:ea typeface="Verdana" panose="020B0604030504040204" pitchFamily="34" charset="0"/>
                <a:cs typeface="Verdana" panose="020B0604030504040204" pitchFamily="34" charset="0"/>
              </a:rPr>
              <a:t>I am writing to you in reference to/regarding</a:t>
            </a: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 It helps the reader understand the purpose of your email.</a:t>
            </a:r>
            <a:endParaRPr lang="it-IT" sz="28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2800" b="1" dirty="0">
                <a:solidFill>
                  <a:srgbClr val="0000FF"/>
                </a:solidFill>
                <a:latin typeface="Verdana" panose="020B0604030504040204" pitchFamily="34" charset="0"/>
                <a:ea typeface="Verdana" panose="020B0604030504040204" pitchFamily="34" charset="0"/>
                <a:cs typeface="Verdana" panose="020B0604030504040204" pitchFamily="34" charset="0"/>
              </a:rPr>
              <a:t>Being clear and precise is important, as most business people have no time to read all emails they receive. Being specific about the purpose of your email will save them time and will be appreciated.</a:t>
            </a:r>
            <a:endParaRPr lang="it-IT" sz="28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8053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ttangolo 2"/>
          <p:cNvSpPr/>
          <p:nvPr/>
        </p:nvSpPr>
        <p:spPr>
          <a:xfrm>
            <a:off x="340962" y="1023321"/>
            <a:ext cx="11639228" cy="4047903"/>
          </a:xfrm>
          <a:prstGeom prst="rect">
            <a:avLst/>
          </a:prstGeom>
        </p:spPr>
        <p:txBody>
          <a:bodyPr wrap="square">
            <a:spAutoFit/>
          </a:bodyPr>
          <a:lstStyle/>
          <a:p>
            <a:pPr>
              <a:lnSpc>
                <a:spcPct val="107000"/>
              </a:lnSpc>
              <a:spcAft>
                <a:spcPts val="0"/>
              </a:spcAft>
            </a:pPr>
            <a:r>
              <a:rPr lang="en-US" sz="3600" b="1" dirty="0">
                <a:solidFill>
                  <a:srgbClr val="0000FF"/>
                </a:solidFill>
                <a:latin typeface="Verdana" panose="020B0604030504040204" pitchFamily="34" charset="0"/>
                <a:ea typeface="Verdana" panose="020B0604030504040204" pitchFamily="34" charset="0"/>
                <a:cs typeface="Verdana" panose="020B0604030504040204" pitchFamily="34" charset="0"/>
              </a:rPr>
              <a:t>5. Save Someone’s </a:t>
            </a:r>
            <a:r>
              <a:rPr lang="en-US" sz="36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Time</a:t>
            </a:r>
          </a:p>
          <a:p>
            <a:pPr>
              <a:lnSpc>
                <a:spcPct val="107000"/>
              </a:lnSpc>
              <a:spcAft>
                <a:spcPts val="0"/>
              </a:spcAft>
            </a:pPr>
            <a:endParaRPr lang="it-IT" sz="3600" b="1"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r>
              <a:rPr lang="en-US" sz="3600" b="1" dirty="0">
                <a:solidFill>
                  <a:srgbClr val="0000FF"/>
                </a:solidFill>
                <a:latin typeface="Verdana" panose="020B0604030504040204" pitchFamily="34" charset="0"/>
                <a:ea typeface="Verdana" panose="020B0604030504040204" pitchFamily="34" charset="0"/>
                <a:cs typeface="Verdana" panose="020B0604030504040204" pitchFamily="34" charset="0"/>
              </a:rPr>
              <a:t>It is also a good idea to split the body of the email into several paragraphs, based on the topics you raise. You can also use bullet-points, which makes it easy to read.</a:t>
            </a:r>
            <a:r>
              <a:rPr lang="en-US" sz="3600" b="1" dirty="0">
                <a:latin typeface="Verdana" panose="020B0604030504040204" pitchFamily="34" charset="0"/>
                <a:ea typeface="Verdana" panose="020B0604030504040204" pitchFamily="34" charset="0"/>
                <a:cs typeface="Verdana" panose="020B0604030504040204" pitchFamily="34" charset="0"/>
              </a:rPr>
              <a:t/>
            </a:r>
            <a:br>
              <a:rPr lang="en-US" sz="3600" b="1" dirty="0">
                <a:latin typeface="Verdana" panose="020B0604030504040204" pitchFamily="34" charset="0"/>
                <a:ea typeface="Verdana" panose="020B0604030504040204" pitchFamily="34" charset="0"/>
                <a:cs typeface="Verdana" panose="020B0604030504040204" pitchFamily="34" charset="0"/>
              </a:rPr>
            </a:br>
            <a:endParaRPr lang="it-IT" sz="36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24886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tangolo 1"/>
          <p:cNvSpPr/>
          <p:nvPr/>
        </p:nvSpPr>
        <p:spPr>
          <a:xfrm>
            <a:off x="216976" y="0"/>
            <a:ext cx="11975024" cy="6470361"/>
          </a:xfrm>
          <a:prstGeom prst="rect">
            <a:avLst/>
          </a:prstGeom>
        </p:spPr>
        <p:txBody>
          <a:bodyPr wrap="square">
            <a:spAutoFit/>
          </a:bodyPr>
          <a:lstStyle/>
          <a:p>
            <a:pPr>
              <a:lnSpc>
                <a:spcPct val="107000"/>
              </a:lnSpc>
              <a:spcAft>
                <a:spcPts val="0"/>
              </a:spcAft>
            </a:pP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6. Informal vs </a:t>
            </a:r>
            <a:r>
              <a:rPr lang="en-US" sz="3000" b="1" dirty="0" smtClean="0">
                <a:solidFill>
                  <a:srgbClr val="0000FF"/>
                </a:solidFill>
                <a:latin typeface="Verdana" panose="020B0604030504040204" pitchFamily="34" charset="0"/>
                <a:ea typeface="Verdana" panose="020B0604030504040204" pitchFamily="34" charset="0"/>
                <a:cs typeface="Verdana" panose="020B0604030504040204" pitchFamily="34" charset="0"/>
              </a:rPr>
              <a:t>Formal</a:t>
            </a:r>
          </a:p>
          <a:p>
            <a:pPr>
              <a:lnSpc>
                <a:spcPct val="107000"/>
              </a:lnSpc>
              <a:spcAft>
                <a:spcPts val="0"/>
              </a:spcAft>
            </a:pPr>
            <a:endParaRPr lang="it-IT" sz="30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Your manner of speaking depends on who you are talking to. It usually comes naturally and is based on your relationship with an interlocutor.</a:t>
            </a:r>
            <a:endParaRPr lang="it-IT" sz="30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It applies to emails as well.</a:t>
            </a:r>
            <a:b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Here are some examples demonstrating different ways to write the same thing:</a:t>
            </a:r>
            <a:endParaRPr lang="it-IT" sz="3000" dirty="0" smtClean="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a:p>
            <a:pPr>
              <a:lnSpc>
                <a:spcPct val="107000"/>
              </a:lnSpc>
              <a:spcAft>
                <a:spcPts val="0"/>
              </a:spcAft>
            </a:pP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Informal: </a:t>
            </a:r>
            <a:r>
              <a:rPr lang="en-US" sz="3000" b="1" i="1" dirty="0">
                <a:solidFill>
                  <a:srgbClr val="0000FF"/>
                </a:solidFill>
                <a:latin typeface="Verdana" panose="020B0604030504040204" pitchFamily="34" charset="0"/>
                <a:ea typeface="Verdana" panose="020B0604030504040204" pitchFamily="34" charset="0"/>
                <a:cs typeface="Verdana" panose="020B0604030504040204" pitchFamily="34" charset="0"/>
              </a:rPr>
              <a:t>Can you …?</a:t>
            </a: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Formal: </a:t>
            </a:r>
            <a:r>
              <a:rPr lang="en-US" sz="3000" b="1" i="1" dirty="0">
                <a:solidFill>
                  <a:srgbClr val="0000FF"/>
                </a:solidFill>
                <a:latin typeface="Verdana" panose="020B0604030504040204" pitchFamily="34" charset="0"/>
                <a:ea typeface="Verdana" panose="020B0604030504040204" pitchFamily="34" charset="0"/>
                <a:cs typeface="Verdana" panose="020B0604030504040204" pitchFamily="34" charset="0"/>
              </a:rPr>
              <a:t>I was wondering if you could…</a:t>
            </a: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Informal: </a:t>
            </a:r>
            <a:r>
              <a:rPr lang="en-US" sz="3000" b="1" i="1" dirty="0">
                <a:solidFill>
                  <a:srgbClr val="0000FF"/>
                </a:solidFill>
                <a:latin typeface="Verdana" panose="020B0604030504040204" pitchFamily="34" charset="0"/>
                <a:ea typeface="Verdana" panose="020B0604030504040204" pitchFamily="34" charset="0"/>
                <a:cs typeface="Verdana" panose="020B0604030504040204" pitchFamily="34" charset="0"/>
              </a:rPr>
              <a:t>Sorry, I can’t meet you. I’m busy that day.</a:t>
            </a: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
            </a:r>
            <a:b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br>
            <a:r>
              <a:rPr lang="en-US" sz="3000" b="1" dirty="0">
                <a:solidFill>
                  <a:srgbClr val="0000FF"/>
                </a:solidFill>
                <a:latin typeface="Verdana" panose="020B0604030504040204" pitchFamily="34" charset="0"/>
                <a:ea typeface="Verdana" panose="020B0604030504040204" pitchFamily="34" charset="0"/>
                <a:cs typeface="Verdana" panose="020B0604030504040204" pitchFamily="34" charset="0"/>
              </a:rPr>
              <a:t>Formal: </a:t>
            </a:r>
            <a:r>
              <a:rPr lang="en-US" sz="3000" b="1" i="1" dirty="0">
                <a:solidFill>
                  <a:srgbClr val="0000FF"/>
                </a:solidFill>
                <a:latin typeface="Verdana" panose="020B0604030504040204" pitchFamily="34" charset="0"/>
                <a:ea typeface="Verdana" panose="020B0604030504040204" pitchFamily="34" charset="0"/>
                <a:cs typeface="Verdana" panose="020B0604030504040204" pitchFamily="34" charset="0"/>
              </a:rPr>
              <a:t>I am afraid I will not be available to make it that day.</a:t>
            </a:r>
            <a:endParaRPr lang="it-IT" sz="3000" dirty="0">
              <a:solidFill>
                <a:srgbClr val="0000FF"/>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16815964"/>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18D33A4CDF1347AB5FBF302BC4B0AB" ma:contentTypeVersion="9" ma:contentTypeDescription="Create a new document." ma:contentTypeScope="" ma:versionID="8aa446b0a311ad7dc26c159202d9b601">
  <xsd:schema xmlns:xsd="http://www.w3.org/2001/XMLSchema" xmlns:xs="http://www.w3.org/2001/XMLSchema" xmlns:p="http://schemas.microsoft.com/office/2006/metadata/properties" xmlns:ns2="43a94ca9-b9f7-4008-a0ef-18cdb8e3a1b4" targetNamespace="http://schemas.microsoft.com/office/2006/metadata/properties" ma:root="true" ma:fieldsID="c92a4845ecb8589fb36b7bce3f25446e" ns2:_="">
    <xsd:import namespace="43a94ca9-b9f7-4008-a0ef-18cdb8e3a1b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a94ca9-b9f7-4008-a0ef-18cdb8e3a1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BillingMetadata" ma:index="16"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63D7FEA-6EC2-4CB9-BBB6-C97D5A2A072F}"/>
</file>

<file path=customXml/itemProps2.xml><?xml version="1.0" encoding="utf-8"?>
<ds:datastoreItem xmlns:ds="http://schemas.openxmlformats.org/officeDocument/2006/customXml" ds:itemID="{B6630FBB-2252-4AA4-9C0D-0E7A7A0D1224}"/>
</file>

<file path=customXml/itemProps3.xml><?xml version="1.0" encoding="utf-8"?>
<ds:datastoreItem xmlns:ds="http://schemas.openxmlformats.org/officeDocument/2006/customXml" ds:itemID="{69F8A12C-EA7C-4953-AA70-4419A8E21079}"/>
</file>

<file path=docProps/app.xml><?xml version="1.0" encoding="utf-8"?>
<Properties xmlns="http://schemas.openxmlformats.org/officeDocument/2006/extended-properties" xmlns:vt="http://schemas.openxmlformats.org/officeDocument/2006/docPropsVTypes">
  <TotalTime>45</TotalTime>
  <Words>893</Words>
  <Application>Microsoft Office PowerPoint</Application>
  <PresentationFormat>Widescreen</PresentationFormat>
  <Paragraphs>44</Paragraphs>
  <Slides>14</Slides>
  <Notes>0</Notes>
  <HiddenSlides>0</HiddenSlides>
  <MMClips>2</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14</vt:i4>
      </vt:variant>
    </vt:vector>
  </HeadingPairs>
  <TitlesOfParts>
    <vt:vector size="20" baseType="lpstr">
      <vt:lpstr>Arial</vt:lpstr>
      <vt:lpstr>Calibri</vt:lpstr>
      <vt:lpstr>Calibri Light</vt:lpstr>
      <vt:lpstr>Times New Roman</vt:lpstr>
      <vt:lpstr>Verdana</vt:lpstr>
      <vt:lpstr>Tema di Office</vt:lpstr>
      <vt:lpstr>Tips on how to write a Business Email in English and Telephone Phrases </vt:lpstr>
      <vt:lpstr>Write better Emails in English</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Must-Know Telephone Phrases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Tips on how to write a Business Email in English and Telephone Phrases</dc:title>
  <dc:creator>Giuliana</dc:creator>
  <cp:lastModifiedBy>Giuliana</cp:lastModifiedBy>
  <cp:revision>15</cp:revision>
  <dcterms:created xsi:type="dcterms:W3CDTF">2020-05-19T10:20:51Z</dcterms:created>
  <dcterms:modified xsi:type="dcterms:W3CDTF">2025-04-01T16:07:35Z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0x0101006218D33A4CDF1347AB5FBF302BC4B0AB</vt:lpwstr>
  </property>
</Properties>
</file>

<file path=docProps/thumbnail.jpeg>
</file>